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4"/>
  </p:handoutMasterIdLst>
  <p:sldIdLst>
    <p:sldId id="260" r:id="rId2"/>
    <p:sldId id="258" r:id="rId3"/>
  </p:sldIdLst>
  <p:sldSz cx="30267275" cy="42794238"/>
  <p:notesSz cx="6735763" cy="9866313"/>
  <p:defaultTextStyle>
    <a:defPPr>
      <a:defRPr lang="en-US"/>
    </a:defPPr>
    <a:lvl1pPr algn="l" defTabSz="417385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2085975" indent="-1628775" algn="l" defTabSz="417385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4173855" indent="-3259455" algn="l" defTabSz="417385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6261100" indent="-4889500" algn="l" defTabSz="417385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8348980" indent="-6520180" algn="l" defTabSz="417385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sz="8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sz="8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sz="8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sz="8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79" userDrawn="1">
          <p15:clr>
            <a:srgbClr val="A4A3A4"/>
          </p15:clr>
        </p15:guide>
        <p15:guide id="2" pos="95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71C6D1"/>
    <a:srgbClr val="9DD7DF"/>
    <a:srgbClr val="FFCC99"/>
    <a:srgbClr val="7EDFF6"/>
    <a:srgbClr val="D2E7A9"/>
    <a:srgbClr val="0D5D35"/>
    <a:srgbClr val="779D2B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29" autoAdjust="0"/>
    <p:restoredTop sz="93790" autoAdjust="0"/>
  </p:normalViewPr>
  <p:slideViewPr>
    <p:cSldViewPr>
      <p:cViewPr varScale="1">
        <p:scale>
          <a:sx n="17" d="100"/>
          <a:sy n="17" d="100"/>
        </p:scale>
        <p:origin x="3534" y="96"/>
      </p:cViewPr>
      <p:guideLst>
        <p:guide orient="horz" pos="13479"/>
        <p:guide pos="95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29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A6BB4-D1E9-4679-B94A-BAA79EB126FD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E7B18-188D-4B5C-8F30-C16C936562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4819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682332"/>
            <a:ext cx="30267275" cy="1793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anchor="ctr"/>
          <a:lstStyle/>
          <a:p>
            <a:pPr algn="ctr" defTabSz="41744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-1" y="38465919"/>
            <a:ext cx="30267275" cy="3505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7713" y="3803650"/>
            <a:ext cx="21012150" cy="82423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7713" y="13482638"/>
            <a:ext cx="21012150" cy="24215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891125" y="37698363"/>
            <a:ext cx="2265363" cy="2278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174490" eaLnBrk="1" fontAlgn="auto" hangingPunct="1">
              <a:spcBef>
                <a:spcPts val="0"/>
              </a:spcBef>
              <a:spcAft>
                <a:spcPts val="0"/>
              </a:spcAft>
              <a:defRPr sz="298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B195FF-7EC6-4A84-B6B3-A1CDF04C61A3}" type="datetimeFigureOut">
              <a:rPr lang="en-US"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713" y="37698363"/>
            <a:ext cx="15301912" cy="2278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174490" eaLnBrk="1" fontAlgn="auto" hangingPunct="1">
              <a:spcBef>
                <a:spcPts val="0"/>
              </a:spcBef>
              <a:spcAft>
                <a:spcPts val="0"/>
              </a:spcAft>
              <a:defRPr sz="298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32825" y="37698363"/>
            <a:ext cx="1697038" cy="22780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2900">
                <a:solidFill>
                  <a:schemeClr val="accent1"/>
                </a:solidFill>
              </a:defRPr>
            </a:lvl1pPr>
          </a:lstStyle>
          <a:p>
            <a:fld id="{959F2B8B-2131-4F35-A209-307E29AC64CA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1513205" rtl="0" fontAlgn="base">
        <a:spcBef>
          <a:spcPct val="0"/>
        </a:spcBef>
        <a:spcAft>
          <a:spcPct val="0"/>
        </a:spcAft>
        <a:defRPr sz="119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1513205" rtl="0" fontAlgn="base">
        <a:spcBef>
          <a:spcPct val="0"/>
        </a:spcBef>
        <a:spcAft>
          <a:spcPct val="0"/>
        </a:spcAft>
        <a:defRPr sz="11900">
          <a:solidFill>
            <a:schemeClr val="accent1"/>
          </a:solidFill>
          <a:latin typeface="Trebuchet MS" panose="020B0603020202020204" pitchFamily="34" charset="0"/>
        </a:defRPr>
      </a:lvl2pPr>
      <a:lvl3pPr algn="l" defTabSz="1513205" rtl="0" fontAlgn="base">
        <a:spcBef>
          <a:spcPct val="0"/>
        </a:spcBef>
        <a:spcAft>
          <a:spcPct val="0"/>
        </a:spcAft>
        <a:defRPr sz="11900">
          <a:solidFill>
            <a:schemeClr val="accent1"/>
          </a:solidFill>
          <a:latin typeface="Trebuchet MS" panose="020B0603020202020204" pitchFamily="34" charset="0"/>
        </a:defRPr>
      </a:lvl3pPr>
      <a:lvl4pPr algn="l" defTabSz="1513205" rtl="0" fontAlgn="base">
        <a:spcBef>
          <a:spcPct val="0"/>
        </a:spcBef>
        <a:spcAft>
          <a:spcPct val="0"/>
        </a:spcAft>
        <a:defRPr sz="11900">
          <a:solidFill>
            <a:schemeClr val="accent1"/>
          </a:solidFill>
          <a:latin typeface="Trebuchet MS" panose="020B0603020202020204" pitchFamily="34" charset="0"/>
        </a:defRPr>
      </a:lvl4pPr>
      <a:lvl5pPr algn="l" defTabSz="1513205" rtl="0" fontAlgn="base">
        <a:spcBef>
          <a:spcPct val="0"/>
        </a:spcBef>
        <a:spcAft>
          <a:spcPct val="0"/>
        </a:spcAft>
        <a:defRPr sz="119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133475" indent="-1133475" algn="l" defTabSz="1513205" rtl="0" fontAlgn="base">
        <a:spcBef>
          <a:spcPts val="331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5900" kern="1200">
          <a:solidFill>
            <a:srgbClr val="404040"/>
          </a:solidFill>
          <a:latin typeface="+mn-lt"/>
          <a:ea typeface="+mn-ea"/>
          <a:cs typeface="+mn-cs"/>
        </a:defRPr>
      </a:lvl1pPr>
      <a:lvl2pPr marL="2459355" indent="-944880" algn="l" defTabSz="1513205" rtl="0" fontAlgn="base">
        <a:spcBef>
          <a:spcPts val="331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5200" kern="1200">
          <a:solidFill>
            <a:srgbClr val="404040"/>
          </a:solidFill>
          <a:latin typeface="+mn-lt"/>
          <a:ea typeface="+mn-ea"/>
          <a:cs typeface="+mn-cs"/>
        </a:defRPr>
      </a:lvl2pPr>
      <a:lvl3pPr marL="3783330" indent="-755650" algn="l" defTabSz="1513205" rtl="0" fontAlgn="base">
        <a:spcBef>
          <a:spcPts val="331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4600" kern="1200">
          <a:solidFill>
            <a:srgbClr val="404040"/>
          </a:solidFill>
          <a:latin typeface="+mn-lt"/>
          <a:ea typeface="+mn-ea"/>
          <a:cs typeface="+mn-cs"/>
        </a:defRPr>
      </a:lvl3pPr>
      <a:lvl4pPr marL="5295900" indent="-755650" algn="l" defTabSz="1513205" rtl="0" fontAlgn="base">
        <a:spcBef>
          <a:spcPts val="331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3900" kern="1200">
          <a:solidFill>
            <a:srgbClr val="404040"/>
          </a:solidFill>
          <a:latin typeface="+mn-lt"/>
          <a:ea typeface="+mn-ea"/>
          <a:cs typeface="+mn-cs"/>
        </a:defRPr>
      </a:lvl4pPr>
      <a:lvl5pPr marL="6809105" indent="-755650" algn="l" defTabSz="1513205" rtl="0" fontAlgn="base">
        <a:spcBef>
          <a:spcPts val="331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3900" kern="1200">
          <a:solidFill>
            <a:srgbClr val="404040"/>
          </a:solidFill>
          <a:latin typeface="+mn-lt"/>
          <a:ea typeface="+mn-ea"/>
          <a:cs typeface="+mn-cs"/>
        </a:defRPr>
      </a:lvl5pPr>
      <a:lvl6pPr marL="8323580" indent="-756920" algn="l" defTabSz="1513205" rtl="0" eaLnBrk="1" latinLnBrk="0" hangingPunct="1">
        <a:spcBef>
          <a:spcPts val="3310"/>
        </a:spcBef>
        <a:spcAft>
          <a:spcPts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397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836785" indent="-756920" algn="l" defTabSz="1513205" rtl="0" eaLnBrk="1" latinLnBrk="0" hangingPunct="1">
        <a:spcBef>
          <a:spcPts val="3310"/>
        </a:spcBef>
        <a:spcAft>
          <a:spcPts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397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350625" indent="-756920" algn="l" defTabSz="1513205" rtl="0" eaLnBrk="1" latinLnBrk="0" hangingPunct="1">
        <a:spcBef>
          <a:spcPts val="3310"/>
        </a:spcBef>
        <a:spcAft>
          <a:spcPts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397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863830" indent="-756920" algn="l" defTabSz="1513205" rtl="0" eaLnBrk="1" latinLnBrk="0" hangingPunct="1">
        <a:spcBef>
          <a:spcPts val="3310"/>
        </a:spcBef>
        <a:spcAft>
          <a:spcPts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397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320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205" algn="l" defTabSz="151320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045" algn="l" defTabSz="151320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0250" algn="l" defTabSz="151320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3455" algn="l" defTabSz="151320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6660" algn="l" defTabSz="151320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0500" algn="l" defTabSz="151320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3705" algn="l" defTabSz="151320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6910" algn="l" defTabSz="151320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hyperlink" Target="https://doi.org/10.1002/suco.201900146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doi.org/10.1061/(ASCE)CC.1943-5614.000123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63EEB-ED69-4FA3-790E-C00CA6D98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92">
            <a:extLst>
              <a:ext uri="{FF2B5EF4-FFF2-40B4-BE49-F238E27FC236}">
                <a16:creationId xmlns:a16="http://schemas.microsoft.com/office/drawing/2014/main" id="{5BF1E51D-FEC4-F6E4-8F8A-EF70B6109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08" y="35623503"/>
            <a:ext cx="28472489" cy="284241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/>
          <a:lstStyle/>
          <a:p>
            <a:pPr eaLnBrk="1" hangingPunct="1"/>
            <a:endParaRPr lang="en-US" sz="3000" dirty="0">
              <a:solidFill>
                <a:schemeClr val="bg1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162CC6-3E96-F210-0EC4-87DEEF7BF204}"/>
              </a:ext>
            </a:extLst>
          </p:cNvPr>
          <p:cNvGrpSpPr/>
          <p:nvPr/>
        </p:nvGrpSpPr>
        <p:grpSpPr>
          <a:xfrm>
            <a:off x="8351837" y="352616"/>
            <a:ext cx="15207035" cy="3400162"/>
            <a:chOff x="9070602" y="352616"/>
            <a:chExt cx="20208884" cy="3400162"/>
          </a:xfrm>
        </p:grpSpPr>
        <p:sp>
          <p:nvSpPr>
            <p:cNvPr id="4" name="Rectangle 7">
              <a:extLst>
                <a:ext uri="{FF2B5EF4-FFF2-40B4-BE49-F238E27FC236}">
                  <a16:creationId xmlns:a16="http://schemas.microsoft.com/office/drawing/2014/main" id="{844CF490-6BAA-E27A-3945-58FE431F8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70602" y="352616"/>
              <a:ext cx="20078651" cy="3137503"/>
            </a:xfrm>
            <a:prstGeom prst="rect">
              <a:avLst/>
            </a:prstGeom>
            <a:solidFill>
              <a:schemeClr val="bg1"/>
            </a:solidFill>
            <a:ln w="3175">
              <a:noFill/>
              <a:bevel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115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01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86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algn="ctr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3800" b="1" dirty="0">
                <a:effectLst/>
                <a:latin typeface="Book Antiqua" panose="02040602050305030304" pitchFamily="18" charset="0"/>
                <a:ea typeface="DengXian" panose="02010600030101010101" pitchFamily="2" charset="-122"/>
                <a:cs typeface="Arial" panose="020B0604020202020204" pitchFamily="34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500" b="1" dirty="0">
                  <a:effectLst/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Full-scale Structural Performance Evaluation: State-of-the-Art Test Methods</a:t>
              </a:r>
              <a:endParaRPr lang="en-US" sz="3800" b="1" dirty="0">
                <a:effectLst/>
                <a:latin typeface="Book Antiqua" panose="02040602050305030304" pitchFamily="18" charset="0"/>
                <a:ea typeface="DengXian" panose="02010600030101010101" pitchFamily="2" charset="-122"/>
                <a:cs typeface="Arial" panose="020B0604020202020204" pitchFamily="34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dirty="0"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Ajay Chourasia</a:t>
              </a:r>
              <a:r>
                <a:rPr lang="en-US" sz="3600" baseline="30000" dirty="0">
                  <a:effectLst/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*1, 2</a:t>
              </a:r>
              <a:r>
                <a:rPr lang="en-US" sz="3600" dirty="0">
                  <a:effectLst/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, Alpana Chauhan</a:t>
              </a:r>
              <a:r>
                <a:rPr lang="en-US" sz="3600" baseline="30000" dirty="0">
                  <a:effectLst/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1</a:t>
              </a:r>
              <a:r>
                <a:rPr lang="en-US" sz="3600" dirty="0">
                  <a:effectLst/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, Moka Eswar</a:t>
              </a:r>
              <a:r>
                <a:rPr lang="en-US" sz="3600" baseline="30000" dirty="0"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1, 2</a:t>
              </a: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 dirty="0"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1 </a:t>
              </a:r>
              <a:r>
                <a:rPr lang="en-US" sz="2400" dirty="0"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CSIR - Central Building Research Institute, Roorkee 247667, India</a:t>
              </a: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 dirty="0"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2 </a:t>
              </a:r>
              <a:r>
                <a:rPr lang="en-US" sz="2400" dirty="0"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Academy of Scientific and Innovative Research (</a:t>
              </a:r>
              <a:r>
                <a:rPr lang="en-US" sz="2400" dirty="0" err="1"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AcSIR</a:t>
              </a:r>
              <a:r>
                <a:rPr lang="en-US" sz="2400" dirty="0"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), Ghaziabad 201002, India</a:t>
              </a: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Email: ajayc@cbri.res.in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5E4461-72A1-FAD1-09D3-1058A3833891}"/>
                </a:ext>
              </a:extLst>
            </p:cNvPr>
            <p:cNvSpPr/>
            <p:nvPr/>
          </p:nvSpPr>
          <p:spPr>
            <a:xfrm>
              <a:off x="9070602" y="594519"/>
              <a:ext cx="20208884" cy="315825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noFill/>
                  <a:latin typeface="Book Antiqua" panose="02040602050305030304" pitchFamily="18" charset="0"/>
                </a:rPr>
                <a:t>`</a:t>
              </a:r>
            </a:p>
          </p:txBody>
        </p:sp>
      </p:grpSp>
      <p:sp>
        <p:nvSpPr>
          <p:cNvPr id="8" name="Text Box 189">
            <a:extLst>
              <a:ext uri="{FF2B5EF4-FFF2-40B4-BE49-F238E27FC236}">
                <a16:creationId xmlns:a16="http://schemas.microsoft.com/office/drawing/2014/main" id="{13774653-5B5E-F174-3B3F-3ECC93D5B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635" y="5865938"/>
            <a:ext cx="28337430" cy="432480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/>
          <a:lstStyle/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latin typeface="Book Antiqua" panose="02040602050305030304" pitchFamily="18" charset="0"/>
                <a:cs typeface="Arial" panose="020B0604020202020204" pitchFamily="34" charset="0"/>
              </a:rPr>
              <a:t>In the recent years, there is a paradigm shift in research interest to investigate the response of buildings from component-level to system-level, preferably </a:t>
            </a:r>
            <a:r>
              <a:rPr lang="en-US" sz="3200" dirty="0" smtClean="0">
                <a:latin typeface="Book Antiqua" panose="02040602050305030304" pitchFamily="18" charset="0"/>
                <a:cs typeface="Arial" panose="020B0604020202020204" pitchFamily="34" charset="0"/>
              </a:rPr>
              <a:t>……….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Book Antiqua" panose="02040602050305030304" pitchFamily="18" charset="0"/>
                <a:cs typeface="Arial" panose="020B0604020202020204" pitchFamily="34" charset="0"/>
              </a:rPr>
              <a:t>……..</a:t>
            </a:r>
            <a:endParaRPr lang="en-US" sz="32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197C5-6A1C-3D29-8C4E-6886AFF7B74F}"/>
              </a:ext>
            </a:extLst>
          </p:cNvPr>
          <p:cNvSpPr/>
          <p:nvPr/>
        </p:nvSpPr>
        <p:spPr>
          <a:xfrm>
            <a:off x="10550313" y="4937919"/>
            <a:ext cx="9007474" cy="892175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anchor="ctr"/>
          <a:lstStyle/>
          <a:p>
            <a:pPr algn="ctr" defTabSz="41744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Objective</a:t>
            </a:r>
          </a:p>
        </p:txBody>
      </p:sp>
      <p:sp>
        <p:nvSpPr>
          <p:cNvPr id="15" name="Text Box 192">
            <a:extLst>
              <a:ext uri="{FF2B5EF4-FFF2-40B4-BE49-F238E27FC236}">
                <a16:creationId xmlns:a16="http://schemas.microsoft.com/office/drawing/2014/main" id="{BD8D34A2-E8D9-84C3-91B7-FB63A772D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1262" y="22118827"/>
            <a:ext cx="15207035" cy="629242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/>
          <a:lstStyle/>
          <a:p>
            <a:pPr eaLnBrk="1" hangingPunct="1"/>
            <a:endParaRPr lang="en-US" sz="30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51D8E26-70F8-FCC2-2631-1A2078FEDF09}"/>
              </a:ext>
            </a:extLst>
          </p:cNvPr>
          <p:cNvGrpSpPr/>
          <p:nvPr/>
        </p:nvGrpSpPr>
        <p:grpSpPr>
          <a:xfrm>
            <a:off x="14295437" y="29074030"/>
            <a:ext cx="15000617" cy="4803031"/>
            <a:chOff x="1723639" y="21560910"/>
            <a:chExt cx="14804189" cy="4778708"/>
          </a:xfrm>
        </p:grpSpPr>
        <p:sp>
          <p:nvSpPr>
            <p:cNvPr id="20" name="Text Box 192">
              <a:extLst>
                <a:ext uri="{FF2B5EF4-FFF2-40B4-BE49-F238E27FC236}">
                  <a16:creationId xmlns:a16="http://schemas.microsoft.com/office/drawing/2014/main" id="{04591FC1-3297-E892-3583-9D7CCA4CEE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3639" y="22761154"/>
              <a:ext cx="14804189" cy="357846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</p:spPr>
          <p:txBody>
            <a:bodyPr lIns="173940" tIns="173940" rIns="173940" bIns="173940"/>
            <a:lstStyle/>
            <a:p>
              <a:pPr eaLnBrk="1" hangingPunct="1"/>
              <a:endParaRPr lang="en-US" sz="3000" dirty="0">
                <a:latin typeface="Book Antiqua" panose="0204060205030503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1D1C938-DB0B-05A3-C9ED-FD9D15DF38AF}"/>
                </a:ext>
              </a:extLst>
            </p:cNvPr>
            <p:cNvSpPr/>
            <p:nvPr/>
          </p:nvSpPr>
          <p:spPr>
            <a:xfrm>
              <a:off x="1723639" y="21560910"/>
              <a:ext cx="7971432" cy="1222117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anchor="ctr"/>
            <a:lstStyle/>
            <a:p>
              <a:pPr algn="ctr" defTabSz="417449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solidFill>
                    <a:schemeClr val="bg1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Research Significance</a:t>
              </a:r>
            </a:p>
          </p:txBody>
        </p:sp>
      </p:grpSp>
      <p:sp>
        <p:nvSpPr>
          <p:cNvPr id="23" name="Text Box 192">
            <a:extLst>
              <a:ext uri="{FF2B5EF4-FFF2-40B4-BE49-F238E27FC236}">
                <a16:creationId xmlns:a16="http://schemas.microsoft.com/office/drawing/2014/main" id="{452DED6F-43A0-8C6F-894A-F03268DE8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7501" y="10857083"/>
            <a:ext cx="8980664" cy="180845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 anchor="ctr" anchorCtr="0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ook Antiqua" panose="02040602050305030304" pitchFamily="18" charset="0"/>
                <a:cs typeface="Arial" panose="020B0604020202020204" pitchFamily="34" charset="0"/>
              </a:rPr>
              <a:t>Load is applied steadily to structure until failure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  <a:cs typeface="Arial" panose="020B0604020202020204" pitchFamily="34" charset="0"/>
              </a:rPr>
              <a:t>…….….</a:t>
            </a:r>
            <a:endParaRPr lang="en-US" sz="28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3A5E0-1B54-9B11-35B6-1DEDEB44EE93}"/>
              </a:ext>
            </a:extLst>
          </p:cNvPr>
          <p:cNvGrpSpPr/>
          <p:nvPr/>
        </p:nvGrpSpPr>
        <p:grpSpPr>
          <a:xfrm>
            <a:off x="845808" y="28997238"/>
            <a:ext cx="7901379" cy="4743995"/>
            <a:chOff x="19812975" y="6853296"/>
            <a:chExt cx="9091088" cy="7434362"/>
          </a:xfrm>
        </p:grpSpPr>
        <p:sp>
          <p:nvSpPr>
            <p:cNvPr id="27" name="Text Box 192">
              <a:extLst>
                <a:ext uri="{FF2B5EF4-FFF2-40B4-BE49-F238E27FC236}">
                  <a16:creationId xmlns:a16="http://schemas.microsoft.com/office/drawing/2014/main" id="{33BF7A3D-24F8-9FA7-7E8B-0D79DC5B2E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8366" y="8562439"/>
              <a:ext cx="9085697" cy="572521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</p:spPr>
          <p:txBody>
            <a:bodyPr lIns="173940" tIns="173940" rIns="173940" bIns="173940"/>
            <a:lstStyle/>
            <a:p>
              <a:pPr eaLnBrk="1" hangingPunct="1"/>
              <a:endParaRPr lang="en-US" sz="3000" dirty="0">
                <a:latin typeface="Book Antiqua" panose="0204060205030503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BB62ADA-1303-0356-949C-C57629C6E162}"/>
                </a:ext>
              </a:extLst>
            </p:cNvPr>
            <p:cNvSpPr/>
            <p:nvPr/>
          </p:nvSpPr>
          <p:spPr>
            <a:xfrm>
              <a:off x="19812975" y="6853296"/>
              <a:ext cx="7321110" cy="1702949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970" tIns="43485" rIns="86970" bIns="43485" anchor="ctr"/>
            <a:lstStyle/>
            <a:p>
              <a:pPr algn="ctr" defTabSz="417449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solidFill>
                    <a:schemeClr val="bg1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Innovation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93246435-B3FD-50FC-2B77-9FD3C6D352EE}"/>
              </a:ext>
            </a:extLst>
          </p:cNvPr>
          <p:cNvSpPr/>
          <p:nvPr/>
        </p:nvSpPr>
        <p:spPr>
          <a:xfrm>
            <a:off x="10874373" y="34373893"/>
            <a:ext cx="8407400" cy="1037625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anchor="ctr"/>
          <a:lstStyle/>
          <a:p>
            <a:pPr algn="ctr" defTabSz="41744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4DF8BC-AB3B-6433-270C-BE61DA4F31DF}"/>
              </a:ext>
            </a:extLst>
          </p:cNvPr>
          <p:cNvSpPr/>
          <p:nvPr/>
        </p:nvSpPr>
        <p:spPr>
          <a:xfrm>
            <a:off x="114247" y="38469436"/>
            <a:ext cx="30153028" cy="34618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anchor="ctr"/>
          <a:lstStyle/>
          <a:p>
            <a:pPr algn="just" defTabSz="41744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kern="100" dirty="0">
                <a:solidFill>
                  <a:schemeClr val="bg1"/>
                </a:solidFill>
                <a:latin typeface="Book Antiqua" panose="02040602050305030304" pitchFamily="18" charset="0"/>
                <a:ea typeface="SimSun" panose="02010600030101010101" pitchFamily="2" charset="-122"/>
                <a:cs typeface="Latha" panose="020B0604020202020204" pitchFamily="34" charset="0"/>
              </a:rPr>
              <a:t>References</a:t>
            </a:r>
          </a:p>
          <a:p>
            <a:pPr marL="342900" indent="-342900" algn="just" defTabSz="417449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500" dirty="0">
                <a:solidFill>
                  <a:schemeClr val="bg1"/>
                </a:solidFill>
                <a:latin typeface="Book Antiqua" panose="02040602050305030304" pitchFamily="18" charset="0"/>
              </a:rPr>
              <a:t>T. </a:t>
            </a:r>
            <a:r>
              <a:rPr lang="en-US" sz="2500" dirty="0" err="1">
                <a:solidFill>
                  <a:schemeClr val="bg1"/>
                </a:solidFill>
                <a:latin typeface="Book Antiqua" panose="02040602050305030304" pitchFamily="18" charset="0"/>
              </a:rPr>
              <a:t>Kabeyasawa</a:t>
            </a:r>
            <a:r>
              <a:rPr lang="en-US" sz="2500" dirty="0">
                <a:solidFill>
                  <a:schemeClr val="bg1"/>
                </a:solidFill>
                <a:latin typeface="Book Antiqua" panose="02040602050305030304" pitchFamily="18" charset="0"/>
              </a:rPr>
              <a:t>, T. Mukai, H. Fukuyama, et al (2017) Full Scale Static Loading Test on a Five Story Reinforced Concrete Building (Part2: Damage Analysis). </a:t>
            </a:r>
            <a:r>
              <a:rPr lang="en-US" sz="2500" i="1" dirty="0">
                <a:solidFill>
                  <a:schemeClr val="bg1"/>
                </a:solidFill>
                <a:latin typeface="Book Antiqua" panose="02040602050305030304" pitchFamily="18" charset="0"/>
              </a:rPr>
              <a:t>16th World Conf </a:t>
            </a:r>
            <a:r>
              <a:rPr lang="en-US" sz="2500" i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Earthq</a:t>
            </a:r>
            <a:r>
              <a:rPr lang="en-US" sz="2500" i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2500" i="1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Eng</a:t>
            </a:r>
            <a:endParaRPr lang="en-US" sz="2500" i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342900" indent="-342900" algn="just" defTabSz="417449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A. </a:t>
            </a:r>
            <a:r>
              <a:rPr lang="en-US" sz="2500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Chourasia</a:t>
            </a:r>
            <a:r>
              <a:rPr lang="en-US" sz="2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, Y. </a:t>
            </a:r>
            <a:r>
              <a:rPr lang="en-US" sz="2500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Kajale</a:t>
            </a:r>
            <a:r>
              <a:rPr lang="en-US" sz="2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, S. </a:t>
            </a:r>
            <a:r>
              <a:rPr lang="en-US" sz="2500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Singhal</a:t>
            </a:r>
            <a:r>
              <a:rPr lang="en-US" sz="2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, J. </a:t>
            </a:r>
            <a:r>
              <a:rPr lang="en-US" sz="2500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Parashar</a:t>
            </a:r>
            <a:r>
              <a:rPr lang="en-US" sz="2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(2020) Seismic performance assessment of two‐</a:t>
            </a:r>
            <a:r>
              <a:rPr lang="en-US" sz="2500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storey</a:t>
            </a:r>
            <a:r>
              <a:rPr lang="en-US" sz="2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precast reinforced concrete building. </a:t>
            </a:r>
            <a:r>
              <a:rPr lang="en-US" sz="2500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Structural Concrete</a:t>
            </a:r>
            <a:r>
              <a:rPr lang="en-US" sz="2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21:2011–2027. </a:t>
            </a:r>
            <a:r>
              <a:rPr lang="en-US" sz="2500" dirty="0" smtClean="0">
                <a:solidFill>
                  <a:schemeClr val="bg1"/>
                </a:solidFill>
                <a:latin typeface="Book Antiqua" panose="0204060205030503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https://doi.org/10.1002/suco.201900146</a:t>
            </a:r>
            <a:endParaRPr lang="en-US" sz="2500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342900" indent="-342900" algn="just" defTabSz="417449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J. E. Carrion, B. F. Spencer (2007) Model-based Strategies for </a:t>
            </a:r>
            <a:r>
              <a:rPr lang="en-US" sz="25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Real-time Hybrid Testing. </a:t>
            </a:r>
            <a:r>
              <a:rPr lang="en-US" sz="2500" i="1" dirty="0" err="1" smtClean="0">
                <a:solidFill>
                  <a:srgbClr val="0070C0"/>
                </a:solidFill>
                <a:latin typeface="Book Antiqua" panose="02040602050305030304" pitchFamily="18" charset="0"/>
              </a:rPr>
              <a:t>Newmark</a:t>
            </a:r>
            <a:r>
              <a:rPr lang="en-US" sz="2500" i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 Structural Engineering Lab. </a:t>
            </a:r>
            <a:r>
              <a:rPr lang="en-US" sz="25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NSEL Report Series Report No. NSEL-006.</a:t>
            </a:r>
            <a:endParaRPr lang="en-US" sz="25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24" name="AutoShape 2" descr="Logo – CSIR-Central Building Research Institute">
            <a:extLst>
              <a:ext uri="{FF2B5EF4-FFF2-40B4-BE49-F238E27FC236}">
                <a16:creationId xmlns:a16="http://schemas.microsoft.com/office/drawing/2014/main" id="{13B9302F-55CC-AFC5-797A-95D3DFC22D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981238" y="292327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Book Antiqua" panose="0204060205030503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5DAF2AF-F26A-1D10-5049-234C504D7DD4}"/>
              </a:ext>
            </a:extLst>
          </p:cNvPr>
          <p:cNvSpPr txBox="1"/>
          <p:nvPr/>
        </p:nvSpPr>
        <p:spPr>
          <a:xfrm>
            <a:off x="14600236" y="22463919"/>
            <a:ext cx="1448023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Book Antiqua" panose="02040602050305030304" pitchFamily="18" charset="0"/>
              </a:rPr>
              <a:t>Multiple servo-hydraulic actuators connected to an experimental substructure, actuator </a:t>
            </a:r>
            <a:r>
              <a:rPr lang="en-US" sz="2800" dirty="0" smtClean="0">
                <a:latin typeface="Book Antiqua" panose="02040602050305030304" pitchFamily="18" charset="0"/>
              </a:rPr>
              <a:t>out </a:t>
            </a:r>
            <a:r>
              <a:rPr lang="en-US" sz="2800" dirty="0">
                <a:latin typeface="Book Antiqua" panose="02040602050305030304" pitchFamily="18" charset="0"/>
              </a:rPr>
              <a:t>0.12 mm displacement, highlighting the need for compensation </a:t>
            </a:r>
            <a:r>
              <a:rPr lang="en-US" sz="2800" dirty="0" smtClean="0">
                <a:latin typeface="Book Antiqua" panose="02040602050305030304" pitchFamily="18" charset="0"/>
              </a:rPr>
              <a:t>measures………..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………………….</a:t>
            </a:r>
            <a:endParaRPr lang="en-US" sz="2800" dirty="0">
              <a:latin typeface="Book Antiqua" panose="0204060205030503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159E726-A295-B531-5D14-994D2B518BDD}"/>
              </a:ext>
            </a:extLst>
          </p:cNvPr>
          <p:cNvSpPr txBox="1"/>
          <p:nvPr/>
        </p:nvSpPr>
        <p:spPr>
          <a:xfrm>
            <a:off x="1661146" y="35832394"/>
            <a:ext cx="1305625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Book Antiqua" panose="02040602050305030304" pitchFamily="18" charset="0"/>
              </a:rPr>
              <a:t>Preliminary tests with predefined inputs is necessary to understand the </a:t>
            </a:r>
            <a:r>
              <a:rPr lang="en-US" sz="2800" dirty="0" smtClean="0">
                <a:latin typeface="Book Antiqua" panose="02040602050305030304" pitchFamily="18" charset="0"/>
              </a:rPr>
              <a:t>………………………..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………………………………………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………………………….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………………………………………</a:t>
            </a:r>
            <a:endParaRPr lang="en-US" sz="2800" dirty="0">
              <a:latin typeface="Book Antiqua" panose="0204060205030503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N" sz="2800" dirty="0">
              <a:latin typeface="Book Antiqua" panose="0204060205030503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789DACC-C1B9-90B1-7F0E-3B320E46FB2C}"/>
              </a:ext>
            </a:extLst>
          </p:cNvPr>
          <p:cNvSpPr txBox="1"/>
          <p:nvPr/>
        </p:nvSpPr>
        <p:spPr>
          <a:xfrm>
            <a:off x="15819437" y="35788263"/>
            <a:ext cx="1347171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Book Antiqua" panose="02040602050305030304" pitchFamily="18" charset="0"/>
              </a:rPr>
              <a:t>Limitation of test facilities for full scale testing of structures using shake table </a:t>
            </a:r>
            <a:r>
              <a:rPr lang="en-US" sz="2800" dirty="0" smtClean="0">
                <a:latin typeface="Book Antiqua" panose="02040602050305030304" pitchFamily="18" charset="0"/>
              </a:rPr>
              <a:t>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………………………..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…………………………..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…………………………………</a:t>
            </a:r>
            <a:endParaRPr lang="en-IN" sz="2800" dirty="0">
              <a:latin typeface="Book Antiqua" panose="0204060205030503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3FD4A1-314D-CBB3-0CA1-CD6577E3DE6C}"/>
              </a:ext>
            </a:extLst>
          </p:cNvPr>
          <p:cNvSpPr txBox="1"/>
          <p:nvPr/>
        </p:nvSpPr>
        <p:spPr>
          <a:xfrm>
            <a:off x="14717400" y="30541119"/>
            <a:ext cx="1422228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Book Antiqua" panose="02040602050305030304" pitchFamily="18" charset="0"/>
              </a:rPr>
              <a:t>Accurately simulating boundary conditions in full-scale testing is a significant </a:t>
            </a:r>
            <a:r>
              <a:rPr lang="en-US" sz="2800" dirty="0" smtClean="0">
                <a:latin typeface="Book Antiqua" panose="02040602050305030304" pitchFamily="18" charset="0"/>
              </a:rPr>
              <a:t>………………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</a:rPr>
              <a:t>……………………</a:t>
            </a:r>
            <a:r>
              <a:rPr lang="en-US" sz="2800" dirty="0" smtClean="0">
                <a:latin typeface="Book Antiqua" panose="02040602050305030304" pitchFamily="18" charset="0"/>
              </a:rPr>
              <a:t>. </a:t>
            </a:r>
            <a:endParaRPr lang="en-IN" sz="2800" dirty="0">
              <a:latin typeface="Book Antiqua" panose="0204060205030503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2473A9-E6C0-2163-B430-94A4749A03BB}"/>
              </a:ext>
            </a:extLst>
          </p:cNvPr>
          <p:cNvSpPr txBox="1"/>
          <p:nvPr/>
        </p:nvSpPr>
        <p:spPr>
          <a:xfrm>
            <a:off x="1117807" y="30422723"/>
            <a:ext cx="74253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ook Antiqua" panose="02040602050305030304" pitchFamily="18" charset="0"/>
              </a:rPr>
              <a:t>The ASTM E2126 standard is one of the </a:t>
            </a:r>
            <a:r>
              <a:rPr lang="en-US" sz="2800" dirty="0" smtClean="0">
                <a:latin typeface="Book Antiqua" panose="02040602050305030304" pitchFamily="18" charset="0"/>
                <a:cs typeface="Arial" panose="020B0604020202020204" pitchFamily="34" charset="0"/>
              </a:rPr>
              <a:t>….</a:t>
            </a:r>
            <a:endParaRPr lang="en-US" sz="2800" dirty="0">
              <a:latin typeface="Book Antiqua" panose="02040602050305030304" pitchFamily="18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sz="28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E658312-26C5-B835-94EE-45456292EB94}"/>
              </a:ext>
            </a:extLst>
          </p:cNvPr>
          <p:cNvSpPr/>
          <p:nvPr/>
        </p:nvSpPr>
        <p:spPr>
          <a:xfrm>
            <a:off x="17760797" y="21168519"/>
            <a:ext cx="7907964" cy="950308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anchor="ctr"/>
          <a:lstStyle/>
          <a:p>
            <a:pPr algn="ctr" defTabSz="41744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Results/Analysis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B86651E-EA12-C0A2-2BD1-9259BCF8EF68}"/>
              </a:ext>
            </a:extLst>
          </p:cNvPr>
          <p:cNvSpPr/>
          <p:nvPr/>
        </p:nvSpPr>
        <p:spPr>
          <a:xfrm>
            <a:off x="960437" y="21952400"/>
            <a:ext cx="6526925" cy="44520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Book Antiqua" panose="020406020503050303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DEB0F0F-D804-FDDE-8447-8FC50AF47777}"/>
              </a:ext>
            </a:extLst>
          </p:cNvPr>
          <p:cNvSpPr/>
          <p:nvPr/>
        </p:nvSpPr>
        <p:spPr>
          <a:xfrm>
            <a:off x="7953133" y="22743711"/>
            <a:ext cx="4504652" cy="6028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500" dirty="0">
                <a:latin typeface="Book Antiqua" panose="02040602050305030304" pitchFamily="18" charset="0"/>
              </a:rPr>
              <a:t>ATS COMPENSATOR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BA71261-2EDB-D219-ADE0-602F3CEDD15C}"/>
              </a:ext>
            </a:extLst>
          </p:cNvPr>
          <p:cNvSpPr/>
          <p:nvPr/>
        </p:nvSpPr>
        <p:spPr>
          <a:xfrm>
            <a:off x="8747187" y="24491708"/>
            <a:ext cx="2904452" cy="487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500" dirty="0">
                <a:latin typeface="Book Antiqua" panose="02040602050305030304" pitchFamily="18" charset="0"/>
              </a:rPr>
              <a:t>ACTUATORS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6011D09-99DA-DF26-E9CD-63B91C25277D}"/>
              </a:ext>
            </a:extLst>
          </p:cNvPr>
          <p:cNvCxnSpPr>
            <a:cxnSpLocks/>
            <a:stCxn id="50" idx="2"/>
            <a:endCxn id="51" idx="0"/>
          </p:cNvCxnSpPr>
          <p:nvPr/>
        </p:nvCxnSpPr>
        <p:spPr>
          <a:xfrm flipH="1">
            <a:off x="10199413" y="23346538"/>
            <a:ext cx="6046" cy="1145170"/>
          </a:xfrm>
          <a:prstGeom prst="straightConnector1">
            <a:avLst/>
          </a:prstGeom>
          <a:ln w="412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6" name="Connector: Elbow 1055">
            <a:extLst>
              <a:ext uri="{FF2B5EF4-FFF2-40B4-BE49-F238E27FC236}">
                <a16:creationId xmlns:a16="http://schemas.microsoft.com/office/drawing/2014/main" id="{F5696607-3535-CABE-B374-995EDC55782F}"/>
              </a:ext>
            </a:extLst>
          </p:cNvPr>
          <p:cNvCxnSpPr>
            <a:cxnSpLocks/>
            <a:endCxn id="50" idx="0"/>
          </p:cNvCxnSpPr>
          <p:nvPr/>
        </p:nvCxnSpPr>
        <p:spPr>
          <a:xfrm>
            <a:off x="4223899" y="21119863"/>
            <a:ext cx="5981560" cy="1623848"/>
          </a:xfrm>
          <a:prstGeom prst="bentConnector2">
            <a:avLst/>
          </a:prstGeom>
          <a:ln w="412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5" name="Connector: Elbow 1064">
            <a:extLst>
              <a:ext uri="{FF2B5EF4-FFF2-40B4-BE49-F238E27FC236}">
                <a16:creationId xmlns:a16="http://schemas.microsoft.com/office/drawing/2014/main" id="{9EDB595B-BA58-0A76-1A70-1AFF1DF1ECF9}"/>
              </a:ext>
            </a:extLst>
          </p:cNvPr>
          <p:cNvCxnSpPr>
            <a:cxnSpLocks/>
            <a:endCxn id="49" idx="2"/>
          </p:cNvCxnSpPr>
          <p:nvPr/>
        </p:nvCxnSpPr>
        <p:spPr>
          <a:xfrm rot="10800000">
            <a:off x="4223901" y="26404455"/>
            <a:ext cx="5975513" cy="936264"/>
          </a:xfrm>
          <a:prstGeom prst="bentConnector2">
            <a:avLst/>
          </a:prstGeom>
          <a:ln w="412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1" name="Straight Connector 1080">
            <a:extLst>
              <a:ext uri="{FF2B5EF4-FFF2-40B4-BE49-F238E27FC236}">
                <a16:creationId xmlns:a16="http://schemas.microsoft.com/office/drawing/2014/main" id="{84911679-9B86-32F7-1FE6-ECA827336660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10199413" y="24979445"/>
            <a:ext cx="0" cy="2361274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7" name="Straight Connector 1086">
            <a:extLst>
              <a:ext uri="{FF2B5EF4-FFF2-40B4-BE49-F238E27FC236}">
                <a16:creationId xmlns:a16="http://schemas.microsoft.com/office/drawing/2014/main" id="{39BBFC78-399B-02DD-AA76-7328AE880478}"/>
              </a:ext>
            </a:extLst>
          </p:cNvPr>
          <p:cNvCxnSpPr>
            <a:cxnSpLocks/>
            <a:endCxn id="1104" idx="0"/>
          </p:cNvCxnSpPr>
          <p:nvPr/>
        </p:nvCxnSpPr>
        <p:spPr>
          <a:xfrm>
            <a:off x="4223899" y="21119863"/>
            <a:ext cx="1" cy="832538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1" name="Picture 1100">
            <a:extLst>
              <a:ext uri="{FF2B5EF4-FFF2-40B4-BE49-F238E27FC236}">
                <a16:creationId xmlns:a16="http://schemas.microsoft.com/office/drawing/2014/main" id="{F6E7725D-868F-3137-6CA0-1BBB75B54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" t="21241" r="5546" b="-1"/>
          <a:stretch/>
        </p:blipFill>
        <p:spPr>
          <a:xfrm>
            <a:off x="1235381" y="22743711"/>
            <a:ext cx="6023441" cy="3511199"/>
          </a:xfrm>
          <a:prstGeom prst="rect">
            <a:avLst/>
          </a:prstGeom>
        </p:spPr>
      </p:pic>
      <p:sp>
        <p:nvSpPr>
          <p:cNvPr id="1102" name="TextBox 1101">
            <a:extLst>
              <a:ext uri="{FF2B5EF4-FFF2-40B4-BE49-F238E27FC236}">
                <a16:creationId xmlns:a16="http://schemas.microsoft.com/office/drawing/2014/main" id="{3B00BD30-432E-A9CF-FA46-A68498F2E0A1}"/>
              </a:ext>
            </a:extLst>
          </p:cNvPr>
          <p:cNvSpPr txBox="1"/>
          <p:nvPr/>
        </p:nvSpPr>
        <p:spPr>
          <a:xfrm>
            <a:off x="3594373" y="26667907"/>
            <a:ext cx="7619997" cy="612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500" dirty="0">
                <a:latin typeface="Book Antiqua" panose="02040602050305030304" pitchFamily="18" charset="0"/>
              </a:rPr>
              <a:t>Impose actuator displacements</a:t>
            </a:r>
          </a:p>
        </p:txBody>
      </p:sp>
      <p:sp>
        <p:nvSpPr>
          <p:cNvPr id="1103" name="TextBox 1102">
            <a:extLst>
              <a:ext uri="{FF2B5EF4-FFF2-40B4-BE49-F238E27FC236}">
                <a16:creationId xmlns:a16="http://schemas.microsoft.com/office/drawing/2014/main" id="{9224F267-E63B-630E-BEA6-B293160F40B0}"/>
              </a:ext>
            </a:extLst>
          </p:cNvPr>
          <p:cNvSpPr txBox="1"/>
          <p:nvPr/>
        </p:nvSpPr>
        <p:spPr>
          <a:xfrm>
            <a:off x="3594374" y="21026167"/>
            <a:ext cx="7619997" cy="612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500" dirty="0">
                <a:latin typeface="Book Antiqua" panose="02040602050305030304" pitchFamily="18" charset="0"/>
              </a:rPr>
              <a:t>Measured actuator displacements</a:t>
            </a:r>
          </a:p>
        </p:txBody>
      </p:sp>
      <p:sp>
        <p:nvSpPr>
          <p:cNvPr id="1104" name="TextBox 1103">
            <a:extLst>
              <a:ext uri="{FF2B5EF4-FFF2-40B4-BE49-F238E27FC236}">
                <a16:creationId xmlns:a16="http://schemas.microsoft.com/office/drawing/2014/main" id="{AD052071-45FB-9B72-B1CC-A41A872DED6D}"/>
              </a:ext>
            </a:extLst>
          </p:cNvPr>
          <p:cNvSpPr txBox="1"/>
          <p:nvPr/>
        </p:nvSpPr>
        <p:spPr>
          <a:xfrm>
            <a:off x="960437" y="21952401"/>
            <a:ext cx="6526925" cy="67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800" b="1" dirty="0">
                <a:latin typeface="Book Antiqua" panose="02040602050305030304" pitchFamily="18" charset="0"/>
              </a:rPr>
              <a:t>Experimental Structure</a:t>
            </a:r>
          </a:p>
        </p:txBody>
      </p:sp>
      <p:pic>
        <p:nvPicPr>
          <p:cNvPr id="1120" name="Picture 1119">
            <a:extLst>
              <a:ext uri="{FF2B5EF4-FFF2-40B4-BE49-F238E27FC236}">
                <a16:creationId xmlns:a16="http://schemas.microsoft.com/office/drawing/2014/main" id="{9B48DF11-E7EC-25E1-88CD-49075C2C8B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3037" y="15834519"/>
            <a:ext cx="10730129" cy="4671747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Rectangle 1120">
            <a:extLst>
              <a:ext uri="{FF2B5EF4-FFF2-40B4-BE49-F238E27FC236}">
                <a16:creationId xmlns:a16="http://schemas.microsoft.com/office/drawing/2014/main" id="{D896AAF9-C8B9-0077-F38D-A04212646D27}"/>
              </a:ext>
            </a:extLst>
          </p:cNvPr>
          <p:cNvSpPr/>
          <p:nvPr/>
        </p:nvSpPr>
        <p:spPr>
          <a:xfrm>
            <a:off x="17387844" y="15061053"/>
            <a:ext cx="12039221" cy="56502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Book Antiqua" panose="02040602050305030304" pitchFamily="18" charset="0"/>
            </a:endParaRPr>
          </a:p>
        </p:txBody>
      </p:sp>
      <p:sp>
        <p:nvSpPr>
          <p:cNvPr id="1122" name="TextBox 1121">
            <a:extLst>
              <a:ext uri="{FF2B5EF4-FFF2-40B4-BE49-F238E27FC236}">
                <a16:creationId xmlns:a16="http://schemas.microsoft.com/office/drawing/2014/main" id="{533D6059-17B9-5800-EA4F-DD07EEAE6E09}"/>
              </a:ext>
            </a:extLst>
          </p:cNvPr>
          <p:cNvSpPr txBox="1"/>
          <p:nvPr/>
        </p:nvSpPr>
        <p:spPr>
          <a:xfrm>
            <a:off x="19281773" y="15072519"/>
            <a:ext cx="8272464" cy="67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800" b="1" dirty="0">
                <a:latin typeface="Book Antiqua" panose="02040602050305030304" pitchFamily="18" charset="0"/>
              </a:rPr>
              <a:t>Schematic of Pseudo-dynamic Test Method</a:t>
            </a:r>
            <a:r>
              <a:rPr lang="en-IN" sz="2800" b="1" baseline="30000" dirty="0">
                <a:latin typeface="Book Antiqua" panose="02040602050305030304" pitchFamily="18" charset="0"/>
              </a:rPr>
              <a:t>[3]</a:t>
            </a:r>
          </a:p>
        </p:txBody>
      </p:sp>
      <p:sp>
        <p:nvSpPr>
          <p:cNvPr id="1123" name="TextBox 1122">
            <a:extLst>
              <a:ext uri="{FF2B5EF4-FFF2-40B4-BE49-F238E27FC236}">
                <a16:creationId xmlns:a16="http://schemas.microsoft.com/office/drawing/2014/main" id="{59BBB310-B69A-7174-4B68-E86229816137}"/>
              </a:ext>
            </a:extLst>
          </p:cNvPr>
          <p:cNvSpPr txBox="1"/>
          <p:nvPr/>
        </p:nvSpPr>
        <p:spPr>
          <a:xfrm>
            <a:off x="20899698" y="19320278"/>
            <a:ext cx="3770399" cy="5917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400" dirty="0">
                <a:latin typeface="Book Antiqua" panose="02040602050305030304" pitchFamily="18" charset="0"/>
              </a:rPr>
              <a:t>Numerical component</a:t>
            </a:r>
          </a:p>
        </p:txBody>
      </p:sp>
      <p:sp>
        <p:nvSpPr>
          <p:cNvPr id="1124" name="TextBox 1123">
            <a:extLst>
              <a:ext uri="{FF2B5EF4-FFF2-40B4-BE49-F238E27FC236}">
                <a16:creationId xmlns:a16="http://schemas.microsoft.com/office/drawing/2014/main" id="{6387A6FE-A81E-CD63-F652-1EA2A811623C}"/>
              </a:ext>
            </a:extLst>
          </p:cNvPr>
          <p:cNvSpPr txBox="1"/>
          <p:nvPr/>
        </p:nvSpPr>
        <p:spPr>
          <a:xfrm>
            <a:off x="24571635" y="19318562"/>
            <a:ext cx="3756062" cy="5917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400" dirty="0">
                <a:latin typeface="Book Antiqua" panose="02040602050305030304" pitchFamily="18" charset="0"/>
              </a:rPr>
              <a:t>Experimental component</a:t>
            </a:r>
          </a:p>
        </p:txBody>
      </p:sp>
      <p:sp>
        <p:nvSpPr>
          <p:cNvPr id="1128" name="Text Box 192">
            <a:extLst>
              <a:ext uri="{FF2B5EF4-FFF2-40B4-BE49-F238E27FC236}">
                <a16:creationId xmlns:a16="http://schemas.microsoft.com/office/drawing/2014/main" id="{A2B9A603-B634-2ADD-34CB-345454743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888" y="11416275"/>
            <a:ext cx="4517923" cy="75449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 anchor="ctr" anchorCtr="0"/>
          <a:lstStyle/>
          <a:p>
            <a:pPr algn="ctr" eaLnBrk="1" hangingPunct="1"/>
            <a:r>
              <a:rPr lang="en-US" sz="4000" dirty="0">
                <a:latin typeface="Book Antiqua" panose="02040602050305030304" pitchFamily="18" charset="0"/>
                <a:cs typeface="Arial" panose="020B0604020202020204" pitchFamily="34" charset="0"/>
              </a:rPr>
              <a:t>Static</a:t>
            </a:r>
          </a:p>
        </p:txBody>
      </p:sp>
      <p:sp>
        <p:nvSpPr>
          <p:cNvPr id="1130" name="Text Box 192">
            <a:extLst>
              <a:ext uri="{FF2B5EF4-FFF2-40B4-BE49-F238E27FC236}">
                <a16:creationId xmlns:a16="http://schemas.microsoft.com/office/drawing/2014/main" id="{3E841953-5D2C-20D2-AB0D-3F25DEA4E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889" y="13716525"/>
            <a:ext cx="4517922" cy="75449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 anchor="ctr" anchorCtr="0"/>
          <a:lstStyle/>
          <a:p>
            <a:pPr algn="ctr" eaLnBrk="1" hangingPunct="1"/>
            <a:r>
              <a:rPr lang="en-US" sz="4000" dirty="0">
                <a:latin typeface="Book Antiqua" panose="02040602050305030304" pitchFamily="18" charset="0"/>
                <a:cs typeface="Arial" panose="020B0604020202020204" pitchFamily="34" charset="0"/>
              </a:rPr>
              <a:t>Quasi-static</a:t>
            </a:r>
          </a:p>
        </p:txBody>
      </p:sp>
      <p:sp>
        <p:nvSpPr>
          <p:cNvPr id="1131" name="Text Box 192">
            <a:extLst>
              <a:ext uri="{FF2B5EF4-FFF2-40B4-BE49-F238E27FC236}">
                <a16:creationId xmlns:a16="http://schemas.microsoft.com/office/drawing/2014/main" id="{FD2A799E-9556-5C8E-8348-D9C2B8874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653" y="18857908"/>
            <a:ext cx="4517922" cy="75167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 anchor="ctr" anchorCtr="0"/>
          <a:lstStyle/>
          <a:p>
            <a:pPr algn="ctr" eaLnBrk="1" hangingPunct="1"/>
            <a:r>
              <a:rPr lang="en-US" sz="4000" dirty="0">
                <a:latin typeface="Book Antiqua" panose="02040602050305030304" pitchFamily="18" charset="0"/>
                <a:cs typeface="Arial" panose="020B0604020202020204" pitchFamily="34" charset="0"/>
              </a:rPr>
              <a:t>Shake table</a:t>
            </a:r>
          </a:p>
        </p:txBody>
      </p:sp>
      <p:sp>
        <p:nvSpPr>
          <p:cNvPr id="1132" name="Text Box 192">
            <a:extLst>
              <a:ext uri="{FF2B5EF4-FFF2-40B4-BE49-F238E27FC236}">
                <a16:creationId xmlns:a16="http://schemas.microsoft.com/office/drawing/2014/main" id="{E52A4CCA-D380-13A9-10E3-2756B8982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652" y="16297148"/>
            <a:ext cx="4517923" cy="75449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 anchor="ctr" anchorCtr="0"/>
          <a:lstStyle/>
          <a:p>
            <a:pPr algn="ctr" eaLnBrk="1" hangingPunct="1"/>
            <a:r>
              <a:rPr lang="en-US" sz="4000" dirty="0">
                <a:latin typeface="Book Antiqua" panose="02040602050305030304" pitchFamily="18" charset="0"/>
                <a:cs typeface="Arial" panose="020B0604020202020204" pitchFamily="34" charset="0"/>
              </a:rPr>
              <a:t>Pseudo-dynamic</a:t>
            </a:r>
          </a:p>
        </p:txBody>
      </p:sp>
      <p:sp>
        <p:nvSpPr>
          <p:cNvPr id="1148" name="Rectangle 1147">
            <a:extLst>
              <a:ext uri="{FF2B5EF4-FFF2-40B4-BE49-F238E27FC236}">
                <a16:creationId xmlns:a16="http://schemas.microsoft.com/office/drawing/2014/main" id="{99A87C87-DDC0-2139-5AD5-BAB65F6FE5C9}"/>
              </a:ext>
            </a:extLst>
          </p:cNvPr>
          <p:cNvSpPr/>
          <p:nvPr/>
        </p:nvSpPr>
        <p:spPr>
          <a:xfrm rot="16200000">
            <a:off x="-3282794" y="15059664"/>
            <a:ext cx="9476718" cy="968030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970" tIns="43485" rIns="86970" bIns="43485" anchor="ctr"/>
          <a:lstStyle/>
          <a:p>
            <a:pPr algn="ctr" defTabSz="41744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>
                <a:solidFill>
                  <a:schemeClr val="bg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Work Plan</a:t>
            </a:r>
            <a:r>
              <a:rPr lang="en-US" sz="5000" b="1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/ Experimental</a:t>
            </a:r>
            <a:endParaRPr lang="en-US" sz="5000" b="1" dirty="0">
              <a:solidFill>
                <a:schemeClr val="bg1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 Box 192">
            <a:extLst>
              <a:ext uri="{FF2B5EF4-FFF2-40B4-BE49-F238E27FC236}">
                <a16:creationId xmlns:a16="http://schemas.microsoft.com/office/drawing/2014/main" id="{AC371FE6-4AE6-F286-4EB8-ABA42FC62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6560" y="13043579"/>
            <a:ext cx="8981605" cy="2168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 anchor="ctr" anchorCtr="0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ook Antiqua" panose="02040602050305030304" pitchFamily="18" charset="0"/>
                <a:cs typeface="Arial" panose="020B0604020202020204" pitchFamily="34" charset="0"/>
              </a:rPr>
              <a:t>Simulates seismic conditions by applying </a:t>
            </a:r>
            <a:r>
              <a:rPr lang="en-US" sz="2800" dirty="0" smtClean="0">
                <a:latin typeface="Book Antiqua" panose="02040602050305030304" pitchFamily="18" charset="0"/>
                <a:cs typeface="Arial" panose="020B0604020202020204" pitchFamily="34" charset="0"/>
              </a:rPr>
              <a:t>cyclic….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  <a:cs typeface="Arial" panose="020B0604020202020204" pitchFamily="34" charset="0"/>
              </a:rPr>
              <a:t>….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Book Antiqua" panose="02040602050305030304" pitchFamily="18" charset="0"/>
                <a:cs typeface="Arial" panose="020B0604020202020204" pitchFamily="34" charset="0"/>
              </a:rPr>
              <a:t>…</a:t>
            </a:r>
            <a:endParaRPr lang="en-US" sz="28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 Box 192">
            <a:extLst>
              <a:ext uri="{FF2B5EF4-FFF2-40B4-BE49-F238E27FC236}">
                <a16:creationId xmlns:a16="http://schemas.microsoft.com/office/drawing/2014/main" id="{AB27ABA8-4611-634C-3ED9-EA3FD1A51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5190" y="15589958"/>
            <a:ext cx="8952975" cy="2168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 anchor="ctr" anchorCtr="0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latin typeface="Book Antiqua" panose="02040602050305030304" pitchFamily="18" charset="0"/>
                <a:cs typeface="Arial" panose="020B0604020202020204" pitchFamily="34" charset="0"/>
              </a:rPr>
              <a:t>Simulates seismic conditions by applying cyclic….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latin typeface="Book Antiqua" panose="02040602050305030304" pitchFamily="18" charset="0"/>
                <a:cs typeface="Arial" panose="020B0604020202020204" pitchFamily="34" charset="0"/>
              </a:rPr>
              <a:t>….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latin typeface="Book Antiqua" panose="02040602050305030304" pitchFamily="18" charset="0"/>
                <a:cs typeface="Arial" panose="020B0604020202020204" pitchFamily="34" charset="0"/>
              </a:rPr>
              <a:t>…</a:t>
            </a:r>
            <a:endParaRPr lang="en-US" sz="32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 Box 192">
            <a:extLst>
              <a:ext uri="{FF2B5EF4-FFF2-40B4-BE49-F238E27FC236}">
                <a16:creationId xmlns:a16="http://schemas.microsoft.com/office/drawing/2014/main" id="{7B2E92C3-1438-A4FE-230C-41F94B22F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3752" y="18135510"/>
            <a:ext cx="8952975" cy="2168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 anchor="ctr" anchorCtr="0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latin typeface="Book Antiqua" panose="02040602050305030304" pitchFamily="18" charset="0"/>
                <a:cs typeface="Arial" panose="020B0604020202020204" pitchFamily="34" charset="0"/>
              </a:rPr>
              <a:t>Simulates seismic conditions by applying cyclic….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latin typeface="Book Antiqua" panose="02040602050305030304" pitchFamily="18" charset="0"/>
                <a:cs typeface="Arial" panose="020B0604020202020204" pitchFamily="34" charset="0"/>
              </a:rPr>
              <a:t>….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latin typeface="Book Antiqua" panose="02040602050305030304" pitchFamily="18" charset="0"/>
                <a:cs typeface="Arial" panose="020B0604020202020204" pitchFamily="34" charset="0"/>
              </a:rPr>
              <a:t>…</a:t>
            </a:r>
            <a:endParaRPr lang="en-US" sz="32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5B64FC-9AF2-C230-ED35-5F2172AF5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059" y="11355110"/>
            <a:ext cx="6934704" cy="353651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Box 192">
            <a:extLst>
              <a:ext uri="{FF2B5EF4-FFF2-40B4-BE49-F238E27FC236}">
                <a16:creationId xmlns:a16="http://schemas.microsoft.com/office/drawing/2014/main" id="{57A4E110-D4D1-2365-0AEE-BE9252700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3437" y="10534272"/>
            <a:ext cx="12083628" cy="435735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</a:ln>
        </p:spPr>
        <p:txBody>
          <a:bodyPr lIns="173940" tIns="173940" rIns="173940" bIns="173940"/>
          <a:lstStyle/>
          <a:p>
            <a:pPr eaLnBrk="1" hangingPunct="1"/>
            <a:endParaRPr lang="en-US" sz="30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6A8E50-9145-6AC7-87A5-C1FFE01376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5884" y="11710566"/>
            <a:ext cx="5461964" cy="294099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2A79CC-9436-E102-F21E-E912EE445181}"/>
              </a:ext>
            </a:extLst>
          </p:cNvPr>
          <p:cNvSpPr txBox="1"/>
          <p:nvPr/>
        </p:nvSpPr>
        <p:spPr>
          <a:xfrm>
            <a:off x="19137522" y="10577739"/>
            <a:ext cx="8272464" cy="67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800" b="1" dirty="0">
                <a:latin typeface="Book Antiqua" panose="02040602050305030304" pitchFamily="18" charset="0"/>
              </a:rPr>
              <a:t>Static and Quasi-static Test Setup</a:t>
            </a:r>
            <a:r>
              <a:rPr lang="en-IN" sz="2800" b="1" baseline="30000" dirty="0">
                <a:latin typeface="Book Antiqua" panose="02040602050305030304" pitchFamily="18" charset="0"/>
              </a:rPr>
              <a:t>[1, 2]</a:t>
            </a:r>
          </a:p>
        </p:txBody>
      </p:sp>
      <p:pic>
        <p:nvPicPr>
          <p:cNvPr id="1027" name="Picture 1026">
            <a:extLst>
              <a:ext uri="{FF2B5EF4-FFF2-40B4-BE49-F238E27FC236}">
                <a16:creationId xmlns:a16="http://schemas.microsoft.com/office/drawing/2014/main" id="{39F38348-37BE-FC2C-B2CB-44D45702B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7" r="26552"/>
          <a:stretch/>
        </p:blipFill>
        <p:spPr>
          <a:xfrm>
            <a:off x="9277872" y="27707375"/>
            <a:ext cx="4661188" cy="62897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2B45DC-E7FE-C5DD-1EDD-74365017FC7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2" r="75531"/>
          <a:stretch/>
        </p:blipFill>
        <p:spPr>
          <a:xfrm>
            <a:off x="71565" y="61118"/>
            <a:ext cx="7455398" cy="203910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0376" y="442119"/>
            <a:ext cx="2998461" cy="124339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5747" y="282358"/>
            <a:ext cx="2509733" cy="1531361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5264" y="2080544"/>
            <a:ext cx="2354100" cy="2340947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363" y="1991742"/>
            <a:ext cx="2439961" cy="2289912"/>
          </a:xfrm>
          <a:prstGeom prst="rect">
            <a:avLst/>
          </a:prstGeom>
        </p:spPr>
      </p:pic>
      <p:sp>
        <p:nvSpPr>
          <p:cNvPr id="71" name="Rectangle 70"/>
          <p:cNvSpPr/>
          <p:nvPr/>
        </p:nvSpPr>
        <p:spPr>
          <a:xfrm>
            <a:off x="-350862" y="2050408"/>
            <a:ext cx="90836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r>
              <a:rPr lang="en-US" sz="3200" baseline="300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 International Symposium on</a:t>
            </a:r>
            <a:r>
              <a:rPr lang="en-US" sz="4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4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One </a:t>
            </a:r>
            <a:r>
              <a:rPr lang="en-US" sz="4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Health, One </a:t>
            </a:r>
            <a:r>
              <a:rPr lang="en-US" sz="4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World</a:t>
            </a:r>
            <a:endParaRPr lang="en-IN" sz="5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6612012" y="42925808"/>
            <a:ext cx="3014394" cy="2"/>
          </a:xfrm>
          <a:prstGeom prst="line">
            <a:avLst/>
          </a:prstGeom>
          <a:ln w="57150">
            <a:solidFill>
              <a:srgbClr val="4AB5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235381" y="3483056"/>
            <a:ext cx="5376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-22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November, 2025</a:t>
            </a:r>
            <a:endParaRPr lang="en-US" sz="2800" dirty="0"/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64" y="3182239"/>
            <a:ext cx="929433" cy="99368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751" y="3573141"/>
            <a:ext cx="988108" cy="99251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73680" y="41976369"/>
            <a:ext cx="215989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Acknowledgements:</a:t>
            </a:r>
          </a:p>
          <a:p>
            <a:pPr algn="just" eaLnBrk="1" hangingPunct="1"/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The authors thank the Director of CSIR – Central Building Research Institute, Roorkee for granting permission to publish this work.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765090" y="4037838"/>
            <a:ext cx="48517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CSIR-CBRI, Roorkee, India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4673418" y="42133699"/>
            <a:ext cx="5166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atin typeface="Book Antiqua" panose="02040602050305030304" pitchFamily="18" charset="0"/>
                <a:ea typeface="Verdana" panose="020B0604030504040204" pitchFamily="34" charset="0"/>
                <a:cs typeface="Arial" panose="020B0604020202020204" pitchFamily="34" charset="0"/>
              </a:rPr>
              <a:t>www.</a:t>
            </a:r>
            <a:r>
              <a:rPr lang="en-US" sz="2800" b="1" dirty="0" smtClean="0">
                <a:ln>
                  <a:solidFill>
                    <a:srgbClr val="F29F44"/>
                  </a:solidFill>
                </a:ln>
                <a:solidFill>
                  <a:srgbClr val="F29F44"/>
                </a:solidFill>
                <a:latin typeface="Book Antiqua" panose="02040602050305030304" pitchFamily="18" charset="0"/>
                <a:ea typeface="Verdana" panose="020B0604030504040204" pitchFamily="34" charset="0"/>
                <a:cs typeface="Arial" panose="020B0604020202020204" pitchFamily="34" charset="0"/>
              </a:rPr>
              <a:t>oh</a:t>
            </a:r>
            <a:r>
              <a:rPr lang="en-US" sz="2800" b="1" dirty="0" smtClean="0">
                <a:latin typeface="Book Antiqua" panose="02040602050305030304" pitchFamily="18" charset="0"/>
                <a:ea typeface="Verdana" panose="020B0604030504040204" pitchFamily="34" charset="0"/>
                <a:cs typeface="Arial" panose="020B0604020202020204" pitchFamily="34" charset="0"/>
              </a:rPr>
              <a:t>ow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  <a:ea typeface="Verdana" panose="020B0604030504040204" pitchFamily="34" charset="0"/>
                <a:cs typeface="Arial" panose="020B0604020202020204" pitchFamily="34" charset="0"/>
              </a:rPr>
              <a:t>2025</a:t>
            </a:r>
            <a:r>
              <a:rPr lang="en-US" sz="2800" b="1" dirty="0" smtClean="0">
                <a:solidFill>
                  <a:srgbClr val="19A7B8"/>
                </a:solidFill>
                <a:latin typeface="Book Antiqua" panose="02040602050305030304" pitchFamily="18" charset="0"/>
                <a:ea typeface="Verdana" panose="020B0604030504040204" pitchFamily="34" charset="0"/>
                <a:cs typeface="Arial" panose="020B0604020202020204" pitchFamily="34" charset="0"/>
              </a:rPr>
              <a:t>.in</a:t>
            </a:r>
            <a:endParaRPr lang="en-IN" sz="4000" b="1" dirty="0">
              <a:solidFill>
                <a:srgbClr val="19A7B8"/>
              </a:solidFill>
              <a:latin typeface="Book Antiqua" panose="02040602050305030304" pitchFamily="18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13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FC99928-6BD0-4235-932D-DCD18606A6AA}"/>
              </a:ext>
            </a:extLst>
          </p:cNvPr>
          <p:cNvGrpSpPr/>
          <p:nvPr/>
        </p:nvGrpSpPr>
        <p:grpSpPr>
          <a:xfrm>
            <a:off x="8351837" y="594519"/>
            <a:ext cx="15207035" cy="3200400"/>
            <a:chOff x="9070602" y="594519"/>
            <a:chExt cx="20208883" cy="3200400"/>
          </a:xfrm>
        </p:grpSpPr>
        <p:sp>
          <p:nvSpPr>
            <p:cNvPr id="4" name="Rectangle 7">
              <a:extLst>
                <a:ext uri="{FF2B5EF4-FFF2-40B4-BE49-F238E27FC236}">
                  <a16:creationId xmlns:a16="http://schemas.microsoft.com/office/drawing/2014/main" id="{C11A127C-2DEC-48FF-9134-3044CA88D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70602" y="657416"/>
              <a:ext cx="20078650" cy="3137503"/>
            </a:xfrm>
            <a:prstGeom prst="rect">
              <a:avLst/>
            </a:prstGeom>
            <a:solidFill>
              <a:schemeClr val="bg1"/>
            </a:solidFill>
            <a:ln w="3175">
              <a:noFill/>
              <a:bevel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115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01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86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 dirty="0">
                  <a:solidFill>
                    <a:srgbClr val="C00000"/>
                  </a:solidFill>
                  <a:effectLst/>
                  <a:latin typeface="Book Antiqua" panose="0204060205030503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Poster Guidelines</a:t>
              </a:r>
              <a:endParaRPr lang="en-US" sz="8000" baseline="30000" dirty="0">
                <a:solidFill>
                  <a:srgbClr val="C00000"/>
                </a:solidFill>
                <a:latin typeface="Book Antiqua" panose="02040602050305030304" pitchFamily="18" charset="0"/>
                <a:ea typeface="DengXian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F835351-E015-42C3-B86F-B5B67F2FE3A6}"/>
                </a:ext>
              </a:extLst>
            </p:cNvPr>
            <p:cNvSpPr/>
            <p:nvPr/>
          </p:nvSpPr>
          <p:spPr>
            <a:xfrm>
              <a:off x="9070602" y="594519"/>
              <a:ext cx="20208883" cy="315825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noFill/>
                </a:rPr>
                <a:t>`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04CCC9A-7982-4C4E-8035-1EA0D995B6DD}"/>
              </a:ext>
            </a:extLst>
          </p:cNvPr>
          <p:cNvSpPr txBox="1"/>
          <p:nvPr/>
        </p:nvSpPr>
        <p:spPr>
          <a:xfrm>
            <a:off x="1341437" y="6157119"/>
            <a:ext cx="27508200" cy="2272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u="sng" dirty="0">
                <a:latin typeface="Book Antiqua" panose="02040602050305030304" pitchFamily="18" charset="0"/>
              </a:rPr>
              <a:t>Guidelines for the poster preparation:</a:t>
            </a:r>
          </a:p>
          <a:p>
            <a:pPr marL="1143000" indent="-1143000" algn="just">
              <a:buAutoNum type="arabicPeriod"/>
            </a:pPr>
            <a:r>
              <a:rPr lang="en-US" sz="6000" dirty="0">
                <a:latin typeface="Book Antiqua" panose="02040602050305030304" pitchFamily="18" charset="0"/>
              </a:rPr>
              <a:t>Please bring the poster in a 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color print </a:t>
            </a:r>
            <a:r>
              <a:rPr lang="en-US" sz="6000" dirty="0">
                <a:latin typeface="Book Antiqua" panose="02040602050305030304" pitchFamily="18" charset="0"/>
              </a:rPr>
              <a:t>in 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A1 size</a:t>
            </a:r>
            <a:r>
              <a:rPr lang="en-US" sz="6000" dirty="0">
                <a:latin typeface="Book Antiqua" panose="02040602050305030304" pitchFamily="18" charset="0"/>
              </a:rPr>
              <a:t>.</a:t>
            </a:r>
          </a:p>
          <a:p>
            <a:pPr marL="1143000" indent="-1143000" algn="just">
              <a:buAutoNum type="arabicPeriod"/>
            </a:pPr>
            <a:r>
              <a:rPr lang="en-US" sz="6000" dirty="0">
                <a:latin typeface="Book Antiqua" panose="02040602050305030304" pitchFamily="18" charset="0"/>
              </a:rPr>
              <a:t>Refer to the model template given in the first slide of this presentation.</a:t>
            </a:r>
          </a:p>
          <a:p>
            <a:pPr marL="1143000" indent="-1143000" algn="just">
              <a:buAutoNum type="arabicPeriod"/>
            </a:pPr>
            <a:r>
              <a:rPr lang="en-US" sz="6000" dirty="0">
                <a:latin typeface="Book Antiqua" panose="02040602050305030304" pitchFamily="18" charset="0"/>
              </a:rPr>
              <a:t>Maintain the slide size, and fonts [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Book Antiqua</a:t>
            </a:r>
            <a:r>
              <a:rPr lang="en-US" sz="6000" dirty="0">
                <a:latin typeface="Book Antiqua" panose="02040602050305030304" pitchFamily="18" charset="0"/>
              </a:rPr>
              <a:t>, font size between 25 to 35 for figures, and contents </a:t>
            </a:r>
            <a:r>
              <a:rPr lang="en-US" sz="6600" dirty="0">
                <a:solidFill>
                  <a:srgbClr val="FF0000"/>
                </a:solidFill>
                <a:latin typeface="Book Antiqua" panose="02040602050305030304" pitchFamily="18" charset="0"/>
              </a:rPr>
              <a:t>(</a:t>
            </a:r>
            <a:r>
              <a:rPr lang="en-US" sz="66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Eg</a:t>
            </a:r>
            <a:r>
              <a:rPr lang="en-US" sz="6600" dirty="0">
                <a:solidFill>
                  <a:srgbClr val="FF0000"/>
                </a:solidFill>
                <a:latin typeface="Book Antiqua" panose="02040602050305030304" pitchFamily="18" charset="0"/>
              </a:rPr>
              <a:t>: </a:t>
            </a:r>
            <a:r>
              <a:rPr lang="en-US" sz="3000" b="1" dirty="0">
                <a:solidFill>
                  <a:srgbClr val="FF000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Figure</a:t>
            </a:r>
            <a:r>
              <a:rPr lang="en-US" sz="6000" b="1" dirty="0">
                <a:solidFill>
                  <a:srgbClr val="FF000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)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6000" dirty="0">
                <a:latin typeface="Book Antiqua" panose="02040602050305030304" pitchFamily="18" charset="0"/>
              </a:rPr>
              <a:t>and 50 to 55 for titles 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(</a:t>
            </a:r>
            <a:r>
              <a:rPr lang="en-US" sz="60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Eg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: </a:t>
            </a:r>
            <a:r>
              <a:rPr lang="en-US" sz="5400" b="1" dirty="0">
                <a:solidFill>
                  <a:srgbClr val="FF000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Objective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)</a:t>
            </a:r>
            <a:r>
              <a:rPr lang="en-US" sz="6000" dirty="0">
                <a:latin typeface="Book Antiqua" panose="02040602050305030304" pitchFamily="18" charset="0"/>
              </a:rPr>
              <a:t>] as mentioned in the model template. </a:t>
            </a:r>
          </a:p>
          <a:p>
            <a:pPr marL="1143000" indent="-1143000" algn="just">
              <a:buAutoNum type="arabicPeriod"/>
            </a:pPr>
            <a:r>
              <a:rPr lang="en-US" sz="6000" dirty="0">
                <a:latin typeface="Book Antiqua" panose="02040602050305030304" pitchFamily="18" charset="0"/>
              </a:rPr>
              <a:t>The title of the research/study is a template by itself and should be edited with the same font size and style. Use the 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current affiliations of the authors </a:t>
            </a:r>
            <a:r>
              <a:rPr lang="en-US" sz="6000" dirty="0">
                <a:latin typeface="Book Antiqua" panose="02040602050305030304" pitchFamily="18" charset="0"/>
              </a:rPr>
              <a:t>as mentioned in the extended abstracts/papers submitted.</a:t>
            </a:r>
          </a:p>
          <a:p>
            <a:pPr marL="1143000" indent="-1143000" algn="just">
              <a:buAutoNum type="arabicPeriod"/>
            </a:pPr>
            <a:r>
              <a:rPr lang="en-US" sz="6000" dirty="0">
                <a:latin typeface="Book Antiqua" panose="02040602050305030304" pitchFamily="18" charset="0"/>
              </a:rPr>
              <a:t>Use high-quality images, graphs, and charts (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PNG format</a:t>
            </a:r>
            <a:r>
              <a:rPr lang="en-US" sz="6000" dirty="0">
                <a:latin typeface="Book Antiqua" panose="02040602050305030304" pitchFamily="18" charset="0"/>
              </a:rPr>
              <a:t>) in the poster with the proper figure citations explaining them.</a:t>
            </a:r>
          </a:p>
          <a:p>
            <a:pPr marL="1143000" indent="-1143000" algn="just">
              <a:buAutoNum type="arabicPeriod"/>
            </a:pPr>
            <a:r>
              <a:rPr lang="en-US" sz="6000" dirty="0">
                <a:latin typeface="Book Antiqua" panose="02040602050305030304" pitchFamily="18" charset="0"/>
              </a:rPr>
              <a:t>Maintain a proper flow among the topics with the objective of the study and the conclusion being mandatory in the poster.</a:t>
            </a:r>
          </a:p>
          <a:p>
            <a:pPr marL="1143000" indent="-1143000" algn="just">
              <a:buFontTx/>
              <a:buAutoNum type="arabicPeriod"/>
            </a:pPr>
            <a:r>
              <a:rPr lang="en-US" sz="6000" dirty="0">
                <a:latin typeface="Book Antiqua" panose="02040602050305030304" pitchFamily="18" charset="0"/>
              </a:rPr>
              <a:t>Split the poster into segments to improve readability. </a:t>
            </a:r>
          </a:p>
          <a:p>
            <a:pPr marL="1143000" indent="-1143000" algn="just">
              <a:buAutoNum type="arabicPeriod"/>
            </a:pPr>
            <a:r>
              <a:rPr lang="en-US" sz="6000" dirty="0">
                <a:latin typeface="Book Antiqua" panose="02040602050305030304" pitchFamily="18" charset="0"/>
              </a:rPr>
              <a:t>Do not overcrowd the poster with information. Use bullets to list the contents.</a:t>
            </a:r>
          </a:p>
          <a:p>
            <a:pPr marL="1143000" indent="-1143000" algn="just">
              <a:buFontTx/>
              <a:buAutoNum type="arabicPeriod"/>
            </a:pPr>
            <a:r>
              <a:rPr lang="en-US" sz="6000" dirty="0">
                <a:latin typeface="Book Antiqua" panose="02040602050305030304" pitchFamily="18" charset="0"/>
              </a:rPr>
              <a:t>The referencing style should be the same as given in the model poster. </a:t>
            </a:r>
          </a:p>
          <a:p>
            <a:pPr algn="just"/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(</a:t>
            </a:r>
            <a:r>
              <a:rPr lang="en-US" sz="60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Eg.</a:t>
            </a:r>
            <a:r>
              <a:rPr lang="en-US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2500" dirty="0"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N. </a:t>
            </a:r>
            <a:r>
              <a:rPr lang="en-US" sz="2500" dirty="0" err="1"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Trochoutsou</a:t>
            </a:r>
            <a:r>
              <a:rPr lang="en-US" sz="2500" dirty="0"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et al., In-Plane Cyclic Performance of Masonry Walls Retrofitted with Flax Textile–Reinforced Mortar Overlays, </a:t>
            </a:r>
            <a:r>
              <a:rPr lang="en-US" sz="2500" i="1" dirty="0"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Journal of Composites for Construction</a:t>
            </a:r>
            <a:r>
              <a:rPr lang="en-US" sz="2500" dirty="0"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26, no. 5 (October 2022): 04022049, </a:t>
            </a:r>
            <a:r>
              <a:rPr lang="en-US" sz="2500" dirty="0">
                <a:solidFill>
                  <a:srgbClr val="FF0000"/>
                </a:solidFill>
                <a:latin typeface="Book Antiqua" panose="0204060205030503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https://doi.org/10.1061/(ASCE)CC.1943-5614.0001238</a:t>
            </a:r>
            <a:r>
              <a:rPr lang="en-US" sz="2500" dirty="0">
                <a:solidFill>
                  <a:srgbClr val="FF0000"/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en-US" sz="6000" dirty="0">
                <a:latin typeface="Book Antiqua" panose="02040602050305030304" pitchFamily="18" charset="0"/>
              </a:rPr>
              <a:t>10</a:t>
            </a:r>
            <a:r>
              <a:rPr lang="en-US" sz="2500" dirty="0">
                <a:latin typeface="Book Antiqua" panose="02040602050305030304" pitchFamily="18" charset="0"/>
              </a:rPr>
              <a:t>. </a:t>
            </a:r>
            <a:r>
              <a:rPr lang="en-US" sz="6000" dirty="0">
                <a:latin typeface="Book Antiqua" panose="02040602050305030304" pitchFamily="18" charset="0"/>
              </a:rPr>
              <a:t>Specify all the sponsors, guides, and collaborators of the research in the acknowledgment section.</a:t>
            </a:r>
          </a:p>
          <a:p>
            <a:pPr algn="just"/>
            <a:endParaRPr lang="en-US" sz="6000" dirty="0">
              <a:latin typeface="Book Antiqua" panose="02040602050305030304" pitchFamily="18" charset="0"/>
            </a:endParaRPr>
          </a:p>
          <a:p>
            <a:pPr algn="just"/>
            <a:r>
              <a:rPr lang="en-US" sz="6000" b="1" dirty="0">
                <a:latin typeface="Book Antiqua" panose="02040602050305030304" pitchFamily="18" charset="0"/>
              </a:rPr>
              <a:t>Note: The model poster on the first slide serves as a basic reference. Presenters may modify the template as long as they adhere to the above guidelines.</a:t>
            </a:r>
          </a:p>
          <a:p>
            <a:pPr marL="1143000" indent="-1143000" algn="just">
              <a:buAutoNum type="arabicPeriod"/>
            </a:pPr>
            <a:endParaRPr lang="en-US" sz="6000" dirty="0">
              <a:latin typeface="Book Antiqua" panose="0204060205030503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D3DB9A-0CCE-0872-353D-34D27B9255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31"/>
          <a:stretch/>
        </p:blipFill>
        <p:spPr>
          <a:xfrm>
            <a:off x="337515" y="442119"/>
            <a:ext cx="7861922" cy="346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5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5919</TotalTime>
  <Words>676</Words>
  <Application>Microsoft Office PowerPoint</Application>
  <PresentationFormat>Custom</PresentationFormat>
  <Paragraphs>84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SimSun</vt:lpstr>
      <vt:lpstr>Arial</vt:lpstr>
      <vt:lpstr>Book Antiqua</vt:lpstr>
      <vt:lpstr>Calibri</vt:lpstr>
      <vt:lpstr>DengXian</vt:lpstr>
      <vt:lpstr>Latha</vt:lpstr>
      <vt:lpstr>Times New Roman</vt:lpstr>
      <vt:lpstr>Trebuchet MS</vt:lpstr>
      <vt:lpstr>Verdana</vt:lpstr>
      <vt:lpstr>Wingdings 3</vt:lpstr>
      <vt:lpstr>Facet</vt:lpstr>
      <vt:lpstr>PowerPoint Presentation</vt:lpstr>
      <vt:lpstr>PowerPoint Presentation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A0/A1</dc:title>
  <dc:creator>Bharathi M.</dc:creator>
  <dc:description>Quality poster printing_x000d_
www.genigraphics.com_x000d_
1-800-790-4001</dc:description>
  <cp:lastModifiedBy>DELL</cp:lastModifiedBy>
  <cp:revision>426</cp:revision>
  <cp:lastPrinted>2013-02-12T02:21:00Z</cp:lastPrinted>
  <dcterms:created xsi:type="dcterms:W3CDTF">2013-02-10T21:14:00Z</dcterms:created>
  <dcterms:modified xsi:type="dcterms:W3CDTF">2025-10-08T09:17:28Z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BA01866AF7D24E4DB02C75BC2D41465E_13</vt:lpwstr>
  </property>
  <property fmtid="{D5CDD505-2E9C-101B-9397-08002B2CF9AE}" pid="3" name="KSOProductBuildVer">
    <vt:lpwstr>1033-12.2.0.18283</vt:lpwstr>
  </property>
</Properties>
</file>